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9559" autoAdjust="0"/>
    <p:restoredTop sz="94660"/>
  </p:normalViewPr>
  <p:slideViewPr>
    <p:cSldViewPr>
      <p:cViewPr varScale="1">
        <p:scale>
          <a:sx n="66" d="100"/>
          <a:sy n="66" d="100"/>
        </p:scale>
        <p:origin x="-127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0051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36606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9666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4927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6214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8224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053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7603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4972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5396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97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2CBBC-A4E2-4101-AF63-CC976FD0E3F9}" type="datetimeFigureOut">
              <a:rPr lang="zh-CN" altLang="en-US" smtClean="0"/>
              <a:t>2020-3-23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B313E-656E-42DE-A062-F023B520A92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2719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0"/>
          <a:stretch/>
        </p:blipFill>
        <p:spPr bwMode="auto">
          <a:xfrm>
            <a:off x="1368000" y="288000"/>
            <a:ext cx="4111309" cy="6480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1476000" y="756000"/>
            <a:ext cx="3924000" cy="1836000"/>
          </a:xfrm>
          <a:prstGeom prst="rect">
            <a:avLst/>
          </a:prstGeom>
          <a:noFill/>
          <a:ln w="412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5919979" y="1683888"/>
            <a:ext cx="14040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由经办人填写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线形标注 2 4"/>
          <p:cNvSpPr/>
          <p:nvPr/>
        </p:nvSpPr>
        <p:spPr>
          <a:xfrm>
            <a:off x="5868144" y="2746077"/>
            <a:ext cx="1800200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02259"/>
              <a:gd name="adj6" fmla="val -85172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5904000" y="2772000"/>
            <a:ext cx="18722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第一作者签字承诺，并署上日期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线形标注 2 6"/>
          <p:cNvSpPr/>
          <p:nvPr/>
        </p:nvSpPr>
        <p:spPr>
          <a:xfrm>
            <a:off x="5832000" y="3645024"/>
            <a:ext cx="2592000" cy="576064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0181"/>
              <a:gd name="adj6" fmla="val -56340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5796000" y="3636000"/>
            <a:ext cx="2628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课题组长或导师签字署日期（稿件首页签字署日期）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线形标注 2 8"/>
          <p:cNvSpPr/>
          <p:nvPr/>
        </p:nvSpPr>
        <p:spPr>
          <a:xfrm>
            <a:off x="5832000" y="4500000"/>
            <a:ext cx="2952000" cy="539655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23688"/>
              <a:gd name="adj6" fmla="val -49121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832000" y="4464000"/>
            <a:ext cx="2962175" cy="54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研究室主任</a:t>
            </a: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或保密委成员</a:t>
            </a: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签字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署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日期</a:t>
            </a: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稿件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首页签字署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日期</a:t>
            </a: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)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spcBef>
                <a:spcPct val="0"/>
              </a:spcBef>
            </a:pP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线形标注 2 10"/>
          <p:cNvSpPr/>
          <p:nvPr/>
        </p:nvSpPr>
        <p:spPr>
          <a:xfrm>
            <a:off x="5832000" y="5292000"/>
            <a:ext cx="2556000" cy="540000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34520"/>
              <a:gd name="adj6" fmla="val -57233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832000" y="5292000"/>
            <a:ext cx="25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创融处领导（</a:t>
            </a: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号楼</a:t>
            </a: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804B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）签字，并署上日期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81293" y="340501"/>
            <a:ext cx="36853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该表格的领取与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相关流程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咨询请联系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各口行政助理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LTO-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吴泽文、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OMG-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李淑、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LMB-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诸晗宁、工程中心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-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周炎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武）或</a:t>
            </a:r>
            <a:r>
              <a:rPr lang="zh-CN" altLang="en-US" sz="16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课题组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秘书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线形标注 2 13"/>
          <p:cNvSpPr/>
          <p:nvPr/>
        </p:nvSpPr>
        <p:spPr>
          <a:xfrm>
            <a:off x="5904000" y="1674000"/>
            <a:ext cx="1404000" cy="348442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26672"/>
              <a:gd name="adj6" fmla="val -69047"/>
            </a:avLst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0270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矩形 1"/>
          <p:cNvSpPr>
            <a:spLocks noChangeArrowheads="1"/>
          </p:cNvSpPr>
          <p:nvPr/>
        </p:nvSpPr>
        <p:spPr bwMode="auto">
          <a:xfrm>
            <a:off x="0" y="18891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000" b="1" dirty="0">
                <a:latin typeface="华文中宋" pitchFamily="2" charset="-122"/>
                <a:ea typeface="华文中宋" pitchFamily="2" charset="-122"/>
              </a:rPr>
              <a:t>发表文章保密审查流程</a:t>
            </a:r>
            <a:endParaRPr lang="en-US" altLang="zh-CN" sz="2000" b="1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046603" y="648000"/>
            <a:ext cx="5050793" cy="547293"/>
          </a:xfrm>
          <a:prstGeom prst="rect">
            <a:avLst/>
          </a:prstGeom>
        </p:spPr>
        <p:txBody>
          <a:bodyPr wrap="square" tIns="180000" bIns="108000" anchor="ctr" anchorCtr="1">
            <a:spAutoFit/>
          </a:bodyPr>
          <a:lstStyle/>
          <a:p>
            <a:pPr>
              <a:lnSpc>
                <a:spcPts val="2000"/>
              </a:lnSpc>
              <a:spcBef>
                <a:spcPct val="0"/>
              </a:spcBef>
            </a:pPr>
            <a:r>
              <a:rPr lang="zh-CN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投稿</a:t>
            </a:r>
            <a:r>
              <a:rPr lang="en-US" altLang="zh-CN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热带海洋学报</a:t>
            </a:r>
            <a:r>
              <a:rPr lang="en-US" altLang="zh-CN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》</a:t>
            </a:r>
            <a:endParaRPr lang="en-US" altLang="zh-CN" sz="3200" b="1" dirty="0">
              <a:solidFill>
                <a:schemeClr val="tx2">
                  <a:lumMod val="60000"/>
                  <a:lumOff val="4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66" name="流程图: 终止 65"/>
          <p:cNvSpPr/>
          <p:nvPr/>
        </p:nvSpPr>
        <p:spPr>
          <a:xfrm>
            <a:off x="4038504" y="6267086"/>
            <a:ext cx="1064271" cy="360000"/>
          </a:xfrm>
          <a:prstGeom prst="flowChartTerminator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办理</a:t>
            </a:r>
            <a:r>
              <a:rPr lang="zh-CN" altLang="en-US" sz="1400" b="1" dirty="0">
                <a:solidFill>
                  <a:schemeClr val="tx1"/>
                </a:solidFill>
              </a:rPr>
              <a:t>结束</a:t>
            </a:r>
            <a:endParaRPr lang="zh-CN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52232" name="直接箭头连接符 52231"/>
          <p:cNvCxnSpPr/>
          <p:nvPr/>
        </p:nvCxnSpPr>
        <p:spPr>
          <a:xfrm>
            <a:off x="4572000" y="5040000"/>
            <a:ext cx="0" cy="25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37"/>
          <p:cNvSpPr txBox="1">
            <a:spLocks noChangeArrowheads="1"/>
          </p:cNvSpPr>
          <p:nvPr/>
        </p:nvSpPr>
        <p:spPr bwMode="auto">
          <a:xfrm>
            <a:off x="6516216" y="2190791"/>
            <a:ext cx="216024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）</a:t>
            </a:r>
            <a:r>
              <a:rPr lang="zh-CN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未经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保密审查的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稿件、论文等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，论文版面费和评审费，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不予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报销</a:t>
            </a:r>
            <a:r>
              <a:rPr lang="zh-CN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如未经审查的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论文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发生失泄密事件将严肃处理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15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）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如一次投稿未被录取，二次投稿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时仍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需重新申请</a:t>
            </a:r>
            <a:endParaRPr lang="en-US" altLang="zh-CN" sz="1500" b="1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7" name="流程图: 准备 36"/>
          <p:cNvSpPr/>
          <p:nvPr/>
        </p:nvSpPr>
        <p:spPr>
          <a:xfrm>
            <a:off x="3618000" y="1296000"/>
            <a:ext cx="1908000" cy="504000"/>
          </a:xfrm>
          <a:prstGeom prst="flowChartPreparation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作者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(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经办人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)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提出申请</a:t>
            </a:r>
          </a:p>
        </p:txBody>
      </p:sp>
      <p:sp>
        <p:nvSpPr>
          <p:cNvPr id="38" name="流程图: 文档 37"/>
          <p:cNvSpPr/>
          <p:nvPr/>
        </p:nvSpPr>
        <p:spPr>
          <a:xfrm>
            <a:off x="1080000" y="1314000"/>
            <a:ext cx="1980000" cy="468000"/>
          </a:xfrm>
          <a:prstGeom prst="flowChartDocumen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schemeClr val="tx1"/>
                </a:solidFill>
              </a:rPr>
              <a:t>《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投寄稿件保密审查表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》</a:t>
            </a:r>
            <a:endParaRPr lang="zh-CN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4" name="直接连接符 3"/>
          <p:cNvCxnSpPr>
            <a:stCxn id="38" idx="3"/>
            <a:endCxn id="37" idx="1"/>
          </p:cNvCxnSpPr>
          <p:nvPr/>
        </p:nvCxnSpPr>
        <p:spPr>
          <a:xfrm>
            <a:off x="3060000" y="1548000"/>
            <a:ext cx="5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流程图: 决策 41"/>
          <p:cNvSpPr/>
          <p:nvPr/>
        </p:nvSpPr>
        <p:spPr>
          <a:xfrm>
            <a:off x="4032000" y="2070399"/>
            <a:ext cx="1080000" cy="576000"/>
          </a:xfrm>
          <a:prstGeom prst="flowChartDecision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是否学生</a:t>
            </a:r>
          </a:p>
        </p:txBody>
      </p:sp>
      <p:cxnSp>
        <p:nvCxnSpPr>
          <p:cNvPr id="10" name="直接箭头连接符 9"/>
          <p:cNvCxnSpPr>
            <a:stCxn id="37" idx="2"/>
            <a:endCxn id="42" idx="0"/>
          </p:cNvCxnSpPr>
          <p:nvPr/>
        </p:nvCxnSpPr>
        <p:spPr>
          <a:xfrm>
            <a:off x="4572000" y="1800000"/>
            <a:ext cx="0" cy="2703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流程图: 可选过程 45"/>
          <p:cNvSpPr/>
          <p:nvPr/>
        </p:nvSpPr>
        <p:spPr>
          <a:xfrm>
            <a:off x="3024000" y="2628000"/>
            <a:ext cx="936000" cy="360000"/>
          </a:xfrm>
          <a:prstGeom prst="flowChartAlternate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chemeClr val="tx1"/>
                </a:solidFill>
              </a:rPr>
              <a:t>导师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审查</a:t>
            </a:r>
          </a:p>
        </p:txBody>
      </p:sp>
      <p:cxnSp>
        <p:nvCxnSpPr>
          <p:cNvPr id="15" name="肘形连接符 14"/>
          <p:cNvCxnSpPr>
            <a:stCxn id="42" idx="1"/>
            <a:endCxn id="46" idx="0"/>
          </p:cNvCxnSpPr>
          <p:nvPr/>
        </p:nvCxnSpPr>
        <p:spPr>
          <a:xfrm rot="10800000" flipV="1">
            <a:off x="3492000" y="2358398"/>
            <a:ext cx="540000" cy="26960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流程图: 可选过程 48"/>
          <p:cNvSpPr/>
          <p:nvPr/>
        </p:nvSpPr>
        <p:spPr>
          <a:xfrm>
            <a:off x="5076000" y="2628000"/>
            <a:ext cx="1116000" cy="360000"/>
          </a:xfrm>
          <a:prstGeom prst="flowChartAlternate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课题组审查</a:t>
            </a:r>
          </a:p>
        </p:txBody>
      </p:sp>
      <p:cxnSp>
        <p:nvCxnSpPr>
          <p:cNvPr id="17" name="肘形连接符 16"/>
          <p:cNvCxnSpPr>
            <a:stCxn id="42" idx="3"/>
            <a:endCxn id="49" idx="0"/>
          </p:cNvCxnSpPr>
          <p:nvPr/>
        </p:nvCxnSpPr>
        <p:spPr>
          <a:xfrm>
            <a:off x="5112000" y="2358399"/>
            <a:ext cx="522000" cy="26960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矩形 17"/>
          <p:cNvSpPr>
            <a:spLocks noChangeArrowheads="1"/>
          </p:cNvSpPr>
          <p:nvPr/>
        </p:nvSpPr>
        <p:spPr bwMode="auto">
          <a:xfrm>
            <a:off x="3566272" y="2060125"/>
            <a:ext cx="3914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是</a:t>
            </a:r>
          </a:p>
        </p:txBody>
      </p:sp>
      <p:sp>
        <p:nvSpPr>
          <p:cNvPr id="53" name="矩形 17"/>
          <p:cNvSpPr>
            <a:spLocks noChangeArrowheads="1"/>
          </p:cNvSpPr>
          <p:nvPr/>
        </p:nvSpPr>
        <p:spPr bwMode="auto">
          <a:xfrm>
            <a:off x="5186273" y="2068563"/>
            <a:ext cx="3914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否</a:t>
            </a:r>
            <a:endParaRPr lang="zh-CN" altLang="en-US" sz="1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4" name="流程图: 过程 53"/>
          <p:cNvSpPr/>
          <p:nvPr/>
        </p:nvSpPr>
        <p:spPr>
          <a:xfrm>
            <a:off x="4122000" y="3096000"/>
            <a:ext cx="900000" cy="360000"/>
          </a:xfrm>
          <a:prstGeom prst="flowChart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chemeClr val="tx1"/>
                </a:solidFill>
              </a:rPr>
              <a:t>部门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审核</a:t>
            </a:r>
          </a:p>
        </p:txBody>
      </p:sp>
      <p:cxnSp>
        <p:nvCxnSpPr>
          <p:cNvPr id="20" name="肘形连接符 19"/>
          <p:cNvCxnSpPr>
            <a:stCxn id="46" idx="2"/>
            <a:endCxn id="54" idx="1"/>
          </p:cNvCxnSpPr>
          <p:nvPr/>
        </p:nvCxnSpPr>
        <p:spPr>
          <a:xfrm rot="16200000" flipH="1">
            <a:off x="3663000" y="2817000"/>
            <a:ext cx="288000" cy="6300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49" idx="2"/>
            <a:endCxn id="54" idx="3"/>
          </p:cNvCxnSpPr>
          <p:nvPr/>
        </p:nvCxnSpPr>
        <p:spPr>
          <a:xfrm rot="5400000">
            <a:off x="5184000" y="2826000"/>
            <a:ext cx="288000" cy="6120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流程图: 过程 58"/>
          <p:cNvSpPr/>
          <p:nvPr/>
        </p:nvSpPr>
        <p:spPr>
          <a:xfrm>
            <a:off x="4032000" y="3708000"/>
            <a:ext cx="1080000" cy="360000"/>
          </a:xfrm>
          <a:prstGeom prst="flowChart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创融处审批</a:t>
            </a:r>
          </a:p>
        </p:txBody>
      </p:sp>
      <p:cxnSp>
        <p:nvCxnSpPr>
          <p:cNvPr id="31" name="直接箭头连接符 30"/>
          <p:cNvCxnSpPr>
            <a:stCxn id="54" idx="2"/>
            <a:endCxn id="59" idx="0"/>
          </p:cNvCxnSpPr>
          <p:nvPr/>
        </p:nvCxnSpPr>
        <p:spPr>
          <a:xfrm>
            <a:off x="4572000" y="3456000"/>
            <a:ext cx="0" cy="25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流程图: 过程 47"/>
          <p:cNvSpPr/>
          <p:nvPr/>
        </p:nvSpPr>
        <p:spPr>
          <a:xfrm>
            <a:off x="3215545" y="4320000"/>
            <a:ext cx="2736304" cy="720000"/>
          </a:xfrm>
          <a:prstGeom prst="flowChart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到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1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号楼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806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的笔记本电脑上填写电子台账，领取非涉密证明，完成填写后直接到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1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号楼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906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盖章</a:t>
            </a:r>
          </a:p>
        </p:txBody>
      </p:sp>
      <p:cxnSp>
        <p:nvCxnSpPr>
          <p:cNvPr id="51" name="直接箭头连接符 50"/>
          <p:cNvCxnSpPr/>
          <p:nvPr/>
        </p:nvCxnSpPr>
        <p:spPr>
          <a:xfrm>
            <a:off x="4572000" y="4068000"/>
            <a:ext cx="0" cy="25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流程图: 过程 28"/>
          <p:cNvSpPr/>
          <p:nvPr/>
        </p:nvSpPr>
        <p:spPr>
          <a:xfrm>
            <a:off x="2070000" y="5295086"/>
            <a:ext cx="5027395" cy="720000"/>
          </a:xfrm>
          <a:prstGeom prst="flowChart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zh-CN" altLang="en-US" sz="1400" b="1" dirty="0" smtClean="0">
                <a:solidFill>
                  <a:schemeClr val="tx1"/>
                </a:solidFill>
              </a:rPr>
              <a:t>（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1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）审查</a:t>
            </a:r>
            <a:r>
              <a:rPr lang="zh-CN" altLang="en-US" sz="1400" b="1" dirty="0">
                <a:solidFill>
                  <a:schemeClr val="tx1"/>
                </a:solidFill>
              </a:rPr>
              <a:t>表及稿件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交所属部门</a:t>
            </a:r>
            <a:r>
              <a:rPr lang="zh-CN" altLang="en-US" sz="1400" b="1" dirty="0">
                <a:solidFill>
                  <a:schemeClr val="tx1"/>
                </a:solidFill>
              </a:rPr>
              <a:t>（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LTO-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吴泽文、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OMG-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李淑、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LMB-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诸晗宁、</a:t>
            </a:r>
            <a:r>
              <a:rPr lang="zh-CN" altLang="en-US" sz="1400" b="1" dirty="0">
                <a:solidFill>
                  <a:schemeClr val="tx1"/>
                </a:solidFill>
              </a:rPr>
              <a:t>工程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中心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-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周炎武）</a:t>
            </a:r>
            <a:r>
              <a:rPr lang="zh-CN" altLang="en-US" sz="1400" b="1" dirty="0">
                <a:solidFill>
                  <a:schemeClr val="tx1"/>
                </a:solidFill>
              </a:rPr>
              <a:t>存档，</a:t>
            </a:r>
            <a:endParaRPr lang="en-US" altLang="zh-CN" sz="1400" b="1" dirty="0">
              <a:solidFill>
                <a:schemeClr val="tx1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zh-CN" altLang="en-US" sz="1400" b="1" dirty="0" smtClean="0">
                <a:solidFill>
                  <a:schemeClr val="tx1"/>
                </a:solidFill>
              </a:rPr>
              <a:t>（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2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）收到稿件录用通知后，非</a:t>
            </a:r>
            <a:r>
              <a:rPr lang="zh-CN" altLang="en-US" sz="1400" b="1" dirty="0">
                <a:solidFill>
                  <a:schemeClr val="tx1"/>
                </a:solidFill>
              </a:rPr>
              <a:t>涉密证明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交一号楼二</a:t>
            </a:r>
            <a:r>
              <a:rPr lang="zh-CN" altLang="en-US" sz="1400" b="1" dirty="0">
                <a:solidFill>
                  <a:schemeClr val="tx1"/>
                </a:solidFill>
              </a:rPr>
              <a:t>楼编辑部</a:t>
            </a:r>
            <a:endParaRPr lang="zh-CN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30" name="直接箭头连接符 29"/>
          <p:cNvCxnSpPr/>
          <p:nvPr/>
        </p:nvCxnSpPr>
        <p:spPr>
          <a:xfrm>
            <a:off x="4571999" y="6015086"/>
            <a:ext cx="0" cy="25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矩形 4"/>
          <p:cNvSpPr/>
          <p:nvPr/>
        </p:nvSpPr>
        <p:spPr>
          <a:xfrm>
            <a:off x="683568" y="3472501"/>
            <a:ext cx="27828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即放入一号楼</a:t>
            </a:r>
            <a:r>
              <a:rPr lang="en-US" altLang="zh-CN" sz="16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806</a:t>
            </a:r>
            <a:r>
              <a:rPr lang="zh-CN" altLang="en-US" sz="16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门口“仅需创融处领导签字”的盒子后，等候创融处工作群的通知</a:t>
            </a:r>
            <a:endParaRPr lang="zh-CN" altLang="en-US" sz="16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8" name="右箭头 7"/>
          <p:cNvSpPr/>
          <p:nvPr/>
        </p:nvSpPr>
        <p:spPr>
          <a:xfrm>
            <a:off x="3341274" y="3797999"/>
            <a:ext cx="618726" cy="1800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59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矩形 1"/>
          <p:cNvSpPr>
            <a:spLocks noChangeArrowheads="1"/>
          </p:cNvSpPr>
          <p:nvPr/>
        </p:nvSpPr>
        <p:spPr bwMode="auto">
          <a:xfrm>
            <a:off x="0" y="18891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000" b="1" dirty="0">
                <a:latin typeface="华文中宋" pitchFamily="2" charset="-122"/>
                <a:ea typeface="华文中宋" pitchFamily="2" charset="-122"/>
              </a:rPr>
              <a:t>发表文章保密审查流程</a:t>
            </a:r>
            <a:endParaRPr lang="en-US" altLang="zh-CN" sz="2000" b="1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99592" y="756000"/>
            <a:ext cx="7128791" cy="547293"/>
          </a:xfrm>
          <a:prstGeom prst="rect">
            <a:avLst/>
          </a:prstGeom>
        </p:spPr>
        <p:txBody>
          <a:bodyPr wrap="square" tIns="180000" bIns="108000" anchor="ctr" anchorCtr="1">
            <a:spAutoFit/>
          </a:bodyPr>
          <a:lstStyle/>
          <a:p>
            <a:pPr>
              <a:lnSpc>
                <a:spcPts val="2000"/>
              </a:lnSpc>
              <a:spcBef>
                <a:spcPct val="0"/>
              </a:spcBef>
            </a:pPr>
            <a:r>
              <a:rPr lang="zh-CN" altLang="en-US" sz="32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学位论文</a:t>
            </a:r>
            <a:r>
              <a:rPr lang="zh-CN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、投稿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英文文章</a:t>
            </a:r>
            <a:endParaRPr lang="en-US" altLang="zh-CN" sz="3200" b="1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0" name="TextBox 37"/>
          <p:cNvSpPr txBox="1">
            <a:spLocks noChangeArrowheads="1"/>
          </p:cNvSpPr>
          <p:nvPr/>
        </p:nvSpPr>
        <p:spPr bwMode="auto">
          <a:xfrm>
            <a:off x="6516216" y="2190791"/>
            <a:ext cx="2160240" cy="2913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）</a:t>
            </a:r>
            <a:r>
              <a:rPr lang="zh-CN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未经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保密审查的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稿件、论文等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，论文版面费和评审费，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不予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报销</a:t>
            </a:r>
            <a:r>
              <a:rPr lang="zh-CN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如未经审查的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论文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发生失泄密事件将严肃处理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15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None/>
            </a:pP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）研究生学位论文严禁涉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密</a:t>
            </a:r>
            <a:endParaRPr lang="en-US" altLang="zh-CN" sz="15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3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）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如一次投稿未被录取，二次投稿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时仍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需重新申请</a:t>
            </a:r>
            <a:endParaRPr lang="en-US" altLang="zh-CN" sz="1500" b="1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11560" y="1368000"/>
            <a:ext cx="5580440" cy="5157708"/>
            <a:chOff x="611560" y="1548000"/>
            <a:chExt cx="5580440" cy="5157708"/>
          </a:xfrm>
        </p:grpSpPr>
        <p:grpSp>
          <p:nvGrpSpPr>
            <p:cNvPr id="2" name="组合 1"/>
            <p:cNvGrpSpPr/>
            <p:nvPr/>
          </p:nvGrpSpPr>
          <p:grpSpPr>
            <a:xfrm>
              <a:off x="1080000" y="1548000"/>
              <a:ext cx="5112000" cy="3802854"/>
              <a:chOff x="1080000" y="1296000"/>
              <a:chExt cx="5112000" cy="3802854"/>
            </a:xfrm>
          </p:grpSpPr>
          <p:sp>
            <p:nvSpPr>
              <p:cNvPr id="37" name="流程图: 准备 36"/>
              <p:cNvSpPr/>
              <p:nvPr/>
            </p:nvSpPr>
            <p:spPr>
              <a:xfrm>
                <a:off x="3618000" y="1296000"/>
                <a:ext cx="1908000" cy="504000"/>
              </a:xfrm>
              <a:prstGeom prst="flowChartPreparation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400" b="1" dirty="0" smtClean="0">
                    <a:solidFill>
                      <a:schemeClr val="tx1"/>
                    </a:solidFill>
                  </a:rPr>
                  <a:t>作者</a:t>
                </a:r>
                <a:r>
                  <a:rPr lang="en-US" altLang="zh-CN" sz="1400" b="1" dirty="0" smtClean="0">
                    <a:solidFill>
                      <a:schemeClr val="tx1"/>
                    </a:solidFill>
                  </a:rPr>
                  <a:t>(</a:t>
                </a:r>
                <a:r>
                  <a:rPr lang="zh-CN" altLang="en-US" sz="1400" b="1" dirty="0" smtClean="0">
                    <a:solidFill>
                      <a:schemeClr val="tx1"/>
                    </a:solidFill>
                  </a:rPr>
                  <a:t>经办人</a:t>
                </a:r>
                <a:r>
                  <a:rPr lang="en-US" altLang="zh-CN" sz="1400" b="1" dirty="0" smtClean="0">
                    <a:solidFill>
                      <a:schemeClr val="tx1"/>
                    </a:solidFill>
                  </a:rPr>
                  <a:t>)</a:t>
                </a:r>
                <a:r>
                  <a:rPr lang="zh-CN" altLang="en-US" sz="1400" b="1" dirty="0" smtClean="0">
                    <a:solidFill>
                      <a:schemeClr val="tx1"/>
                    </a:solidFill>
                  </a:rPr>
                  <a:t>提出申请</a:t>
                </a:r>
              </a:p>
            </p:txBody>
          </p:sp>
          <p:sp>
            <p:nvSpPr>
              <p:cNvPr id="38" name="流程图: 文档 37"/>
              <p:cNvSpPr/>
              <p:nvPr/>
            </p:nvSpPr>
            <p:spPr>
              <a:xfrm>
                <a:off x="1080000" y="1314000"/>
                <a:ext cx="1980000" cy="468000"/>
              </a:xfrm>
              <a:prstGeom prst="flowChartDocument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sz="1400" b="1" dirty="0" smtClean="0">
                    <a:solidFill>
                      <a:schemeClr val="tx1"/>
                    </a:solidFill>
                  </a:rPr>
                  <a:t>《</a:t>
                </a:r>
                <a:r>
                  <a:rPr lang="zh-CN" altLang="en-US" sz="1400" b="1" dirty="0" smtClean="0">
                    <a:solidFill>
                      <a:schemeClr val="tx1"/>
                    </a:solidFill>
                  </a:rPr>
                  <a:t>投寄稿件保密审查表</a:t>
                </a:r>
                <a:r>
                  <a:rPr lang="en-US" altLang="zh-CN" sz="1400" b="1" dirty="0" smtClean="0">
                    <a:solidFill>
                      <a:schemeClr val="tx1"/>
                    </a:solidFill>
                  </a:rPr>
                  <a:t>》</a:t>
                </a:r>
                <a:endParaRPr lang="zh-CN" altLang="en-US" sz="1400" b="1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" name="直接连接符 3"/>
              <p:cNvCxnSpPr>
                <a:stCxn id="38" idx="3"/>
                <a:endCxn id="37" idx="1"/>
              </p:cNvCxnSpPr>
              <p:nvPr/>
            </p:nvCxnSpPr>
            <p:spPr>
              <a:xfrm>
                <a:off x="3060000" y="1548000"/>
                <a:ext cx="55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流程图: 决策 41"/>
              <p:cNvSpPr/>
              <p:nvPr/>
            </p:nvSpPr>
            <p:spPr>
              <a:xfrm>
                <a:off x="4032000" y="2070399"/>
                <a:ext cx="1080000" cy="576000"/>
              </a:xfrm>
              <a:prstGeom prst="flowChartDecision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400" b="1" dirty="0" smtClean="0">
                    <a:solidFill>
                      <a:schemeClr val="tx1"/>
                    </a:solidFill>
                  </a:rPr>
                  <a:t>是否学生</a:t>
                </a:r>
              </a:p>
            </p:txBody>
          </p:sp>
          <p:cxnSp>
            <p:nvCxnSpPr>
              <p:cNvPr id="10" name="直接箭头连接符 9"/>
              <p:cNvCxnSpPr>
                <a:stCxn id="37" idx="2"/>
                <a:endCxn id="42" idx="0"/>
              </p:cNvCxnSpPr>
              <p:nvPr/>
            </p:nvCxnSpPr>
            <p:spPr>
              <a:xfrm>
                <a:off x="4572000" y="1800000"/>
                <a:ext cx="0" cy="27039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6" name="流程图: 可选过程 45"/>
              <p:cNvSpPr/>
              <p:nvPr/>
            </p:nvSpPr>
            <p:spPr>
              <a:xfrm>
                <a:off x="3024000" y="2628000"/>
                <a:ext cx="936000" cy="360000"/>
              </a:xfrm>
              <a:prstGeom prst="flowChartAlternateProcess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400" b="1" dirty="0">
                    <a:solidFill>
                      <a:schemeClr val="tx1"/>
                    </a:solidFill>
                  </a:rPr>
                  <a:t>导师</a:t>
                </a:r>
                <a:r>
                  <a:rPr lang="zh-CN" altLang="en-US" sz="1400" b="1" dirty="0" smtClean="0">
                    <a:solidFill>
                      <a:schemeClr val="tx1"/>
                    </a:solidFill>
                  </a:rPr>
                  <a:t>审查</a:t>
                </a:r>
              </a:p>
            </p:txBody>
          </p:sp>
          <p:cxnSp>
            <p:nvCxnSpPr>
              <p:cNvPr id="15" name="肘形连接符 14"/>
              <p:cNvCxnSpPr>
                <a:stCxn id="42" idx="1"/>
                <a:endCxn id="46" idx="0"/>
              </p:cNvCxnSpPr>
              <p:nvPr/>
            </p:nvCxnSpPr>
            <p:spPr>
              <a:xfrm rot="10800000" flipV="1">
                <a:off x="3492000" y="2358398"/>
                <a:ext cx="540000" cy="269601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流程图: 可选过程 48"/>
              <p:cNvSpPr/>
              <p:nvPr/>
            </p:nvSpPr>
            <p:spPr>
              <a:xfrm>
                <a:off x="5076000" y="2628000"/>
                <a:ext cx="1116000" cy="360000"/>
              </a:xfrm>
              <a:prstGeom prst="flowChartAlternateProcess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400" b="1" dirty="0" smtClean="0">
                    <a:solidFill>
                      <a:schemeClr val="tx1"/>
                    </a:solidFill>
                  </a:rPr>
                  <a:t>课题组审查</a:t>
                </a:r>
              </a:p>
            </p:txBody>
          </p:sp>
          <p:cxnSp>
            <p:nvCxnSpPr>
              <p:cNvPr id="17" name="肘形连接符 16"/>
              <p:cNvCxnSpPr>
                <a:stCxn id="42" idx="3"/>
                <a:endCxn id="49" idx="0"/>
              </p:cNvCxnSpPr>
              <p:nvPr/>
            </p:nvCxnSpPr>
            <p:spPr>
              <a:xfrm>
                <a:off x="5112000" y="2358399"/>
                <a:ext cx="522000" cy="269601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2" name="矩形 17"/>
              <p:cNvSpPr>
                <a:spLocks noChangeArrowheads="1"/>
              </p:cNvSpPr>
              <p:nvPr/>
            </p:nvSpPr>
            <p:spPr bwMode="auto">
              <a:xfrm>
                <a:off x="3566272" y="2060125"/>
                <a:ext cx="39145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sz="1600" b="1" dirty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是</a:t>
                </a:r>
              </a:p>
            </p:txBody>
          </p:sp>
          <p:sp>
            <p:nvSpPr>
              <p:cNvPr id="53" name="矩形 17"/>
              <p:cNvSpPr>
                <a:spLocks noChangeArrowheads="1"/>
              </p:cNvSpPr>
              <p:nvPr/>
            </p:nvSpPr>
            <p:spPr bwMode="auto">
              <a:xfrm>
                <a:off x="5186273" y="2068563"/>
                <a:ext cx="391454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  <a:ea typeface="宋体" charset="-122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zh-CN" altLang="en-US" sz="1600" b="1" dirty="0" smtClean="0">
                    <a:solidFill>
                      <a:srgbClr val="FF0000"/>
                    </a:solidFill>
                    <a:latin typeface="楷体" panose="02010609060101010101" pitchFamily="49" charset="-122"/>
                    <a:ea typeface="楷体" panose="02010609060101010101" pitchFamily="49" charset="-122"/>
                  </a:rPr>
                  <a:t>否</a:t>
                </a:r>
                <a:endParaRPr lang="zh-CN" altLang="en-US" sz="1600" b="1" dirty="0">
                  <a:solidFill>
                    <a:srgbClr val="FF0000"/>
                  </a:solidFill>
                  <a:latin typeface="楷体" panose="02010609060101010101" pitchFamily="49" charset="-122"/>
                  <a:ea typeface="楷体" panose="02010609060101010101" pitchFamily="49" charset="-122"/>
                </a:endParaRPr>
              </a:p>
            </p:txBody>
          </p:sp>
          <p:sp>
            <p:nvSpPr>
              <p:cNvPr id="54" name="流程图: 过程 53"/>
              <p:cNvSpPr/>
              <p:nvPr/>
            </p:nvSpPr>
            <p:spPr>
              <a:xfrm>
                <a:off x="4122000" y="3096000"/>
                <a:ext cx="900000" cy="360000"/>
              </a:xfrm>
              <a:prstGeom prst="flowChartProcess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400" b="1" dirty="0">
                    <a:solidFill>
                      <a:schemeClr val="tx1"/>
                    </a:solidFill>
                  </a:rPr>
                  <a:t>部门</a:t>
                </a:r>
                <a:r>
                  <a:rPr lang="zh-CN" altLang="en-US" sz="1400" b="1" dirty="0" smtClean="0">
                    <a:solidFill>
                      <a:schemeClr val="tx1"/>
                    </a:solidFill>
                  </a:rPr>
                  <a:t>审核</a:t>
                </a:r>
              </a:p>
            </p:txBody>
          </p:sp>
          <p:cxnSp>
            <p:nvCxnSpPr>
              <p:cNvPr id="20" name="肘形连接符 19"/>
              <p:cNvCxnSpPr>
                <a:stCxn id="46" idx="2"/>
                <a:endCxn id="54" idx="1"/>
              </p:cNvCxnSpPr>
              <p:nvPr/>
            </p:nvCxnSpPr>
            <p:spPr>
              <a:xfrm rot="16200000" flipH="1">
                <a:off x="3663000" y="2817000"/>
                <a:ext cx="288000" cy="6300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肘形连接符 27"/>
              <p:cNvCxnSpPr>
                <a:stCxn id="49" idx="2"/>
                <a:endCxn id="54" idx="3"/>
              </p:cNvCxnSpPr>
              <p:nvPr/>
            </p:nvCxnSpPr>
            <p:spPr>
              <a:xfrm rot="5400000">
                <a:off x="5184000" y="2826000"/>
                <a:ext cx="288000" cy="612000"/>
              </a:xfrm>
              <a:prstGeom prst="bentConnector2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流程图: 过程 58"/>
              <p:cNvSpPr/>
              <p:nvPr/>
            </p:nvSpPr>
            <p:spPr>
              <a:xfrm>
                <a:off x="4032000" y="3708000"/>
                <a:ext cx="1080000" cy="360000"/>
              </a:xfrm>
              <a:prstGeom prst="flowChartProcess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400" b="1" dirty="0" smtClean="0">
                    <a:solidFill>
                      <a:schemeClr val="tx1"/>
                    </a:solidFill>
                  </a:rPr>
                  <a:t>创融处审批</a:t>
                </a:r>
              </a:p>
            </p:txBody>
          </p:sp>
          <p:cxnSp>
            <p:nvCxnSpPr>
              <p:cNvPr id="31" name="直接箭头连接符 30"/>
              <p:cNvCxnSpPr>
                <a:stCxn id="54" idx="2"/>
                <a:endCxn id="59" idx="0"/>
              </p:cNvCxnSpPr>
              <p:nvPr/>
            </p:nvCxnSpPr>
            <p:spPr>
              <a:xfrm>
                <a:off x="4572000" y="3456000"/>
                <a:ext cx="0" cy="252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直接箭头连接符 44"/>
              <p:cNvCxnSpPr/>
              <p:nvPr/>
            </p:nvCxnSpPr>
            <p:spPr>
              <a:xfrm>
                <a:off x="4572000" y="4824000"/>
                <a:ext cx="0" cy="274854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直接箭头连接符 50"/>
              <p:cNvCxnSpPr/>
              <p:nvPr/>
            </p:nvCxnSpPr>
            <p:spPr>
              <a:xfrm>
                <a:off x="4572000" y="4068000"/>
                <a:ext cx="0" cy="2520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流程图: 过程 28"/>
              <p:cNvSpPr/>
              <p:nvPr/>
            </p:nvSpPr>
            <p:spPr>
              <a:xfrm>
                <a:off x="3438000" y="4320000"/>
                <a:ext cx="2268000" cy="504000"/>
              </a:xfrm>
              <a:prstGeom prst="flowChartProcess">
                <a:avLst/>
              </a:prstGeom>
              <a:noFill/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1400" b="1" dirty="0" smtClean="0">
                    <a:solidFill>
                      <a:schemeClr val="tx1"/>
                    </a:solidFill>
                  </a:rPr>
                  <a:t>接创融群通知后到</a:t>
                </a:r>
                <a:r>
                  <a:rPr lang="en-US" altLang="zh-CN" sz="1400" b="1" dirty="0" smtClean="0">
                    <a:solidFill>
                      <a:schemeClr val="tx1"/>
                    </a:solidFill>
                  </a:rPr>
                  <a:t>806</a:t>
                </a:r>
                <a:r>
                  <a:rPr lang="zh-CN" altLang="en-US" sz="1400" b="1" dirty="0" smtClean="0">
                    <a:solidFill>
                      <a:schemeClr val="tx1"/>
                    </a:solidFill>
                  </a:rPr>
                  <a:t>取回审查材料</a:t>
                </a: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611560" y="3715269"/>
              <a:ext cx="282644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600" b="1" dirty="0" smtClean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即放入一号楼</a:t>
              </a:r>
              <a:r>
                <a:rPr lang="en-US" altLang="zh-CN" sz="1600" b="1" dirty="0" smtClean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806</a:t>
              </a:r>
              <a:r>
                <a:rPr lang="zh-CN" altLang="en-US" sz="1600" b="1" dirty="0" smtClean="0">
                  <a:solidFill>
                    <a:srgbClr val="C00000"/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门口“仅需创融处领导签字”的盒子后，等候创融处工作群的通知</a:t>
              </a:r>
              <a:endParaRPr lang="zh-CN" altLang="en-US" sz="16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32" name="右箭头 31"/>
            <p:cNvSpPr/>
            <p:nvPr/>
          </p:nvSpPr>
          <p:spPr>
            <a:xfrm>
              <a:off x="3341274" y="4050000"/>
              <a:ext cx="618726" cy="180000"/>
            </a:xfrm>
            <a:prstGeom prst="rightArrow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3" name="流程图: 过程 32"/>
            <p:cNvSpPr/>
            <p:nvPr/>
          </p:nvSpPr>
          <p:spPr>
            <a:xfrm>
              <a:off x="3226450" y="5350854"/>
              <a:ext cx="2691100" cy="720000"/>
            </a:xfrm>
            <a:prstGeom prst="flowChartProcess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spcAft>
                  <a:spcPts val="600"/>
                </a:spcAft>
              </a:pPr>
              <a:r>
                <a:rPr lang="zh-CN" altLang="en-US" sz="1400" b="1" dirty="0" smtClean="0">
                  <a:solidFill>
                    <a:schemeClr val="tx1"/>
                  </a:solidFill>
                </a:rPr>
                <a:t>审查</a:t>
              </a:r>
              <a:r>
                <a:rPr lang="zh-CN" altLang="en-US" sz="1400" b="1" dirty="0">
                  <a:solidFill>
                    <a:schemeClr val="tx1"/>
                  </a:solidFill>
                </a:rPr>
                <a:t>表及稿件</a:t>
              </a:r>
              <a:r>
                <a:rPr lang="zh-CN" altLang="en-US" sz="1400" b="1" dirty="0" smtClean="0">
                  <a:solidFill>
                    <a:schemeClr val="tx1"/>
                  </a:solidFill>
                </a:rPr>
                <a:t>交所属部门</a:t>
              </a:r>
              <a:r>
                <a:rPr lang="zh-CN" altLang="en-US" sz="1400" b="1" dirty="0">
                  <a:solidFill>
                    <a:schemeClr val="tx1"/>
                  </a:solidFill>
                </a:rPr>
                <a:t>（</a:t>
              </a:r>
              <a:r>
                <a:rPr lang="en-US" altLang="zh-CN" sz="1400" b="1" dirty="0" smtClean="0">
                  <a:solidFill>
                    <a:schemeClr val="tx1"/>
                  </a:solidFill>
                </a:rPr>
                <a:t>LTO-</a:t>
              </a:r>
              <a:r>
                <a:rPr lang="zh-CN" altLang="en-US" sz="1400" b="1" dirty="0" smtClean="0">
                  <a:solidFill>
                    <a:schemeClr val="tx1"/>
                  </a:solidFill>
                </a:rPr>
                <a:t>吴泽文、</a:t>
              </a:r>
              <a:r>
                <a:rPr lang="en-US" altLang="zh-CN" sz="1400" b="1" dirty="0" smtClean="0">
                  <a:solidFill>
                    <a:schemeClr val="tx1"/>
                  </a:solidFill>
                </a:rPr>
                <a:t>OMG-</a:t>
              </a:r>
              <a:r>
                <a:rPr lang="zh-CN" altLang="en-US" sz="1400" b="1" dirty="0" smtClean="0">
                  <a:solidFill>
                    <a:schemeClr val="tx1"/>
                  </a:solidFill>
                </a:rPr>
                <a:t>李淑、</a:t>
              </a:r>
              <a:r>
                <a:rPr lang="en-US" altLang="zh-CN" sz="1400" b="1" dirty="0" smtClean="0">
                  <a:solidFill>
                    <a:schemeClr val="tx1"/>
                  </a:solidFill>
                </a:rPr>
                <a:t>LMB-</a:t>
              </a:r>
              <a:r>
                <a:rPr lang="zh-CN" altLang="en-US" sz="1400" b="1" dirty="0" smtClean="0">
                  <a:solidFill>
                    <a:schemeClr val="tx1"/>
                  </a:solidFill>
                </a:rPr>
                <a:t>诸晗宁、</a:t>
              </a:r>
              <a:r>
                <a:rPr lang="zh-CN" altLang="en-US" sz="1400" b="1" dirty="0">
                  <a:solidFill>
                    <a:schemeClr val="tx1"/>
                  </a:solidFill>
                </a:rPr>
                <a:t>工程</a:t>
              </a:r>
              <a:r>
                <a:rPr lang="zh-CN" altLang="en-US" sz="1400" b="1" dirty="0" smtClean="0">
                  <a:solidFill>
                    <a:schemeClr val="tx1"/>
                  </a:solidFill>
                </a:rPr>
                <a:t>中心</a:t>
              </a:r>
              <a:r>
                <a:rPr lang="en-US" altLang="zh-CN" sz="1400" b="1" dirty="0" smtClean="0">
                  <a:solidFill>
                    <a:schemeClr val="tx1"/>
                  </a:solidFill>
                </a:rPr>
                <a:t>-</a:t>
              </a:r>
              <a:r>
                <a:rPr lang="zh-CN" altLang="en-US" sz="1400" b="1" dirty="0" smtClean="0">
                  <a:solidFill>
                    <a:schemeClr val="tx1"/>
                  </a:solidFill>
                </a:rPr>
                <a:t>周炎武）存档</a:t>
              </a:r>
              <a:endParaRPr lang="en-US" altLang="zh-CN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流程图: 终止 33"/>
            <p:cNvSpPr/>
            <p:nvPr/>
          </p:nvSpPr>
          <p:spPr>
            <a:xfrm>
              <a:off x="4065279" y="6345708"/>
              <a:ext cx="1064271" cy="360000"/>
            </a:xfrm>
            <a:prstGeom prst="flowChartTerminator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1400" b="1" dirty="0" smtClean="0">
                  <a:solidFill>
                    <a:schemeClr val="tx1"/>
                  </a:solidFill>
                </a:rPr>
                <a:t>办理</a:t>
              </a:r>
              <a:r>
                <a:rPr lang="zh-CN" altLang="en-US" sz="1400" b="1" dirty="0">
                  <a:solidFill>
                    <a:schemeClr val="tx1"/>
                  </a:solidFill>
                </a:rPr>
                <a:t>结束</a:t>
              </a:r>
              <a:endParaRPr lang="zh-CN" altLang="en-US" sz="1400" b="1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35" name="直接箭头连接符 34"/>
            <p:cNvCxnSpPr/>
            <p:nvPr/>
          </p:nvCxnSpPr>
          <p:spPr>
            <a:xfrm>
              <a:off x="4572000" y="6070854"/>
              <a:ext cx="0" cy="27485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4761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矩形 1"/>
          <p:cNvSpPr>
            <a:spLocks noChangeArrowheads="1"/>
          </p:cNvSpPr>
          <p:nvPr/>
        </p:nvSpPr>
        <p:spPr bwMode="auto">
          <a:xfrm>
            <a:off x="0" y="188913"/>
            <a:ext cx="9144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CN" altLang="en-US" sz="2000" b="1" dirty="0">
                <a:latin typeface="华文中宋" pitchFamily="2" charset="-122"/>
                <a:ea typeface="华文中宋" pitchFamily="2" charset="-122"/>
              </a:rPr>
              <a:t>发表文章保密审查流程</a:t>
            </a:r>
            <a:endParaRPr lang="en-US" altLang="zh-CN" sz="2000" b="1" dirty="0"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27584" y="648000"/>
            <a:ext cx="7056783" cy="547293"/>
          </a:xfrm>
          <a:prstGeom prst="rect">
            <a:avLst/>
          </a:prstGeom>
        </p:spPr>
        <p:txBody>
          <a:bodyPr wrap="square" tIns="180000" bIns="108000" anchor="ctr" anchorCtr="1">
            <a:spAutoFit/>
          </a:bodyPr>
          <a:lstStyle/>
          <a:p>
            <a:pPr>
              <a:lnSpc>
                <a:spcPts val="2000"/>
              </a:lnSpc>
              <a:spcBef>
                <a:spcPct val="0"/>
              </a:spcBef>
            </a:pPr>
            <a:r>
              <a:rPr lang="zh-CN" altLang="en-US" sz="32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楷体" pitchFamily="49" charset="-122"/>
                <a:ea typeface="楷体" pitchFamily="49" charset="-122"/>
              </a:rPr>
              <a:t>投稿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非</a:t>
            </a:r>
            <a:r>
              <a:rPr lang="en-US" altLang="zh-CN" sz="32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《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热带海洋学报</a:t>
            </a:r>
            <a:r>
              <a:rPr lang="en-US" altLang="zh-CN" sz="32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》</a:t>
            </a:r>
            <a:r>
              <a:rPr lang="zh-CN" altLang="en-US" sz="32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的中文文章</a:t>
            </a:r>
            <a:endParaRPr lang="en-US" altLang="zh-CN" sz="3200" b="1" dirty="0">
              <a:solidFill>
                <a:schemeClr val="tx2">
                  <a:lumMod val="60000"/>
                  <a:lumOff val="40000"/>
                </a:schemeClr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100" name="TextBox 37"/>
          <p:cNvSpPr txBox="1">
            <a:spLocks noChangeArrowheads="1"/>
          </p:cNvSpPr>
          <p:nvPr/>
        </p:nvSpPr>
        <p:spPr bwMode="auto">
          <a:xfrm>
            <a:off x="467544" y="2327671"/>
            <a:ext cx="216024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1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）</a:t>
            </a:r>
            <a:r>
              <a:rPr lang="zh-CN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未经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保密审查的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稿件、论文等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，论文版面费和评审费，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不予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报销</a:t>
            </a:r>
            <a:r>
              <a:rPr lang="zh-CN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。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如未经审查的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论文</a:t>
            </a:r>
            <a:r>
              <a:rPr lang="zh-CN" altLang="zh-CN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发生失泄密事件将严肃处理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。</a:t>
            </a:r>
            <a:endParaRPr lang="en-US" altLang="zh-CN" sz="1500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 eaLnBrk="1" hangingPunct="1">
              <a:lnSpc>
                <a:spcPts val="2000"/>
              </a:lnSpc>
              <a:spcBef>
                <a:spcPct val="0"/>
              </a:spcBef>
              <a:buFontTx/>
              <a:buNone/>
            </a:pP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（</a:t>
            </a:r>
            <a:r>
              <a:rPr lang="en-US" altLang="zh-CN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2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）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如一次投稿未被录取，二次投稿</a:t>
            </a:r>
            <a:r>
              <a:rPr lang="zh-CN" altLang="en-US" sz="15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时仍</a:t>
            </a:r>
            <a:r>
              <a:rPr lang="zh-CN" altLang="en-US" sz="1500" b="1" dirty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需重新申请</a:t>
            </a:r>
            <a:endParaRPr lang="en-US" altLang="zh-CN" sz="1500" b="1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7" name="流程图: 准备 36"/>
          <p:cNvSpPr/>
          <p:nvPr/>
        </p:nvSpPr>
        <p:spPr>
          <a:xfrm>
            <a:off x="3618000" y="1296000"/>
            <a:ext cx="1908000" cy="504000"/>
          </a:xfrm>
          <a:prstGeom prst="flowChartPreparation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作者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(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经办人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)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提出申请</a:t>
            </a:r>
          </a:p>
        </p:txBody>
      </p:sp>
      <p:sp>
        <p:nvSpPr>
          <p:cNvPr id="38" name="流程图: 文档 37"/>
          <p:cNvSpPr/>
          <p:nvPr/>
        </p:nvSpPr>
        <p:spPr>
          <a:xfrm>
            <a:off x="1080000" y="1314000"/>
            <a:ext cx="1980000" cy="468000"/>
          </a:xfrm>
          <a:prstGeom prst="flowChartDocumen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schemeClr val="tx1"/>
                </a:solidFill>
              </a:rPr>
              <a:t>《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投寄稿件保密审查表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》</a:t>
            </a:r>
            <a:endParaRPr lang="zh-CN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4" name="直接连接符 3"/>
          <p:cNvCxnSpPr>
            <a:stCxn id="38" idx="3"/>
            <a:endCxn id="37" idx="1"/>
          </p:cNvCxnSpPr>
          <p:nvPr/>
        </p:nvCxnSpPr>
        <p:spPr>
          <a:xfrm>
            <a:off x="3060000" y="1548000"/>
            <a:ext cx="5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流程图: 决策 41"/>
          <p:cNvSpPr/>
          <p:nvPr/>
        </p:nvSpPr>
        <p:spPr>
          <a:xfrm>
            <a:off x="4032000" y="2070399"/>
            <a:ext cx="1080000" cy="576000"/>
          </a:xfrm>
          <a:prstGeom prst="flowChartDecision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是否学生</a:t>
            </a:r>
          </a:p>
        </p:txBody>
      </p:sp>
      <p:cxnSp>
        <p:nvCxnSpPr>
          <p:cNvPr id="10" name="直接箭头连接符 9"/>
          <p:cNvCxnSpPr>
            <a:stCxn id="37" idx="2"/>
            <a:endCxn id="42" idx="0"/>
          </p:cNvCxnSpPr>
          <p:nvPr/>
        </p:nvCxnSpPr>
        <p:spPr>
          <a:xfrm>
            <a:off x="4572000" y="1800000"/>
            <a:ext cx="0" cy="2703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流程图: 可选过程 45"/>
          <p:cNvSpPr/>
          <p:nvPr/>
        </p:nvSpPr>
        <p:spPr>
          <a:xfrm>
            <a:off x="3024000" y="2628000"/>
            <a:ext cx="936000" cy="360000"/>
          </a:xfrm>
          <a:prstGeom prst="flowChartAlternate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chemeClr val="tx1"/>
                </a:solidFill>
              </a:rPr>
              <a:t>导师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审查</a:t>
            </a:r>
          </a:p>
        </p:txBody>
      </p:sp>
      <p:cxnSp>
        <p:nvCxnSpPr>
          <p:cNvPr id="15" name="肘形连接符 14"/>
          <p:cNvCxnSpPr>
            <a:stCxn id="42" idx="1"/>
            <a:endCxn id="46" idx="0"/>
          </p:cNvCxnSpPr>
          <p:nvPr/>
        </p:nvCxnSpPr>
        <p:spPr>
          <a:xfrm rot="10800000" flipV="1">
            <a:off x="3492000" y="2358398"/>
            <a:ext cx="540000" cy="26960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流程图: 可选过程 48"/>
          <p:cNvSpPr/>
          <p:nvPr/>
        </p:nvSpPr>
        <p:spPr>
          <a:xfrm>
            <a:off x="5076000" y="2628000"/>
            <a:ext cx="1116000" cy="360000"/>
          </a:xfrm>
          <a:prstGeom prst="flowChartAlternate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课题组审查</a:t>
            </a:r>
          </a:p>
        </p:txBody>
      </p:sp>
      <p:cxnSp>
        <p:nvCxnSpPr>
          <p:cNvPr id="17" name="肘形连接符 16"/>
          <p:cNvCxnSpPr>
            <a:stCxn id="42" idx="3"/>
            <a:endCxn id="49" idx="0"/>
          </p:cNvCxnSpPr>
          <p:nvPr/>
        </p:nvCxnSpPr>
        <p:spPr>
          <a:xfrm>
            <a:off x="5112000" y="2358399"/>
            <a:ext cx="522000" cy="269601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矩形 17"/>
          <p:cNvSpPr>
            <a:spLocks noChangeArrowheads="1"/>
          </p:cNvSpPr>
          <p:nvPr/>
        </p:nvSpPr>
        <p:spPr bwMode="auto">
          <a:xfrm>
            <a:off x="3566272" y="2060125"/>
            <a:ext cx="3914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6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是</a:t>
            </a:r>
          </a:p>
        </p:txBody>
      </p:sp>
      <p:sp>
        <p:nvSpPr>
          <p:cNvPr id="53" name="矩形 17"/>
          <p:cNvSpPr>
            <a:spLocks noChangeArrowheads="1"/>
          </p:cNvSpPr>
          <p:nvPr/>
        </p:nvSpPr>
        <p:spPr bwMode="auto">
          <a:xfrm>
            <a:off x="5186273" y="2068563"/>
            <a:ext cx="39145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宋体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CN" altLang="en-US" sz="1600" b="1" dirty="0" smtClean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否</a:t>
            </a:r>
            <a:endParaRPr lang="zh-CN" altLang="en-US" sz="1600" b="1" dirty="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54" name="流程图: 过程 53"/>
          <p:cNvSpPr/>
          <p:nvPr/>
        </p:nvSpPr>
        <p:spPr>
          <a:xfrm>
            <a:off x="4122000" y="2988000"/>
            <a:ext cx="900000" cy="360000"/>
          </a:xfrm>
          <a:prstGeom prst="flowChart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>
                <a:solidFill>
                  <a:schemeClr val="tx1"/>
                </a:solidFill>
              </a:rPr>
              <a:t>部门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审核</a:t>
            </a:r>
          </a:p>
        </p:txBody>
      </p:sp>
      <p:cxnSp>
        <p:nvCxnSpPr>
          <p:cNvPr id="20" name="肘形连接符 19"/>
          <p:cNvCxnSpPr>
            <a:stCxn id="46" idx="2"/>
            <a:endCxn id="54" idx="1"/>
          </p:cNvCxnSpPr>
          <p:nvPr/>
        </p:nvCxnSpPr>
        <p:spPr>
          <a:xfrm rot="16200000" flipH="1">
            <a:off x="3717000" y="2763000"/>
            <a:ext cx="180000" cy="6300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肘形连接符 27"/>
          <p:cNvCxnSpPr>
            <a:stCxn id="49" idx="2"/>
            <a:endCxn id="54" idx="3"/>
          </p:cNvCxnSpPr>
          <p:nvPr/>
        </p:nvCxnSpPr>
        <p:spPr>
          <a:xfrm rot="5400000">
            <a:off x="5238000" y="2772000"/>
            <a:ext cx="180000" cy="6120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流程图: 过程 58"/>
          <p:cNvSpPr/>
          <p:nvPr/>
        </p:nvSpPr>
        <p:spPr>
          <a:xfrm>
            <a:off x="4032000" y="3564000"/>
            <a:ext cx="1080000" cy="360000"/>
          </a:xfrm>
          <a:prstGeom prst="flowChart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创融处审批</a:t>
            </a:r>
          </a:p>
        </p:txBody>
      </p:sp>
      <p:cxnSp>
        <p:nvCxnSpPr>
          <p:cNvPr id="31" name="直接箭头连接符 30"/>
          <p:cNvCxnSpPr>
            <a:stCxn id="54" idx="2"/>
            <a:endCxn id="59" idx="0"/>
          </p:cNvCxnSpPr>
          <p:nvPr/>
        </p:nvCxnSpPr>
        <p:spPr>
          <a:xfrm>
            <a:off x="4572000" y="3348000"/>
            <a:ext cx="0" cy="216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接箭头连接符 44"/>
          <p:cNvCxnSpPr/>
          <p:nvPr/>
        </p:nvCxnSpPr>
        <p:spPr>
          <a:xfrm>
            <a:off x="4571999" y="4716000"/>
            <a:ext cx="0" cy="274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接箭头连接符 50"/>
          <p:cNvCxnSpPr/>
          <p:nvPr/>
        </p:nvCxnSpPr>
        <p:spPr>
          <a:xfrm>
            <a:off x="4572000" y="3924000"/>
            <a:ext cx="0" cy="25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流程图: 文档 28"/>
          <p:cNvSpPr/>
          <p:nvPr/>
        </p:nvSpPr>
        <p:spPr>
          <a:xfrm>
            <a:off x="6102000" y="1307770"/>
            <a:ext cx="1980000" cy="468000"/>
          </a:xfrm>
          <a:prstGeom prst="flowChartDocumen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同时填写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《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签章审批表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》</a:t>
            </a:r>
            <a:endParaRPr lang="zh-CN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5526000" y="1541770"/>
            <a:ext cx="55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流程图: 过程 31"/>
          <p:cNvSpPr/>
          <p:nvPr/>
        </p:nvSpPr>
        <p:spPr>
          <a:xfrm>
            <a:off x="6354000" y="2556000"/>
            <a:ext cx="1998000" cy="504000"/>
          </a:xfrm>
          <a:prstGeom prst="flowChart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600"/>
              </a:spcBef>
            </a:pPr>
            <a:r>
              <a:rPr lang="zh-CN" altLang="en-US" sz="1400" b="1" dirty="0" smtClean="0">
                <a:solidFill>
                  <a:schemeClr val="tx1"/>
                </a:solidFill>
              </a:rPr>
              <a:t>同时在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《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签章审批表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》</a:t>
            </a:r>
          </a:p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上的“责任人”栏签字</a:t>
            </a:r>
          </a:p>
        </p:txBody>
      </p:sp>
      <p:sp>
        <p:nvSpPr>
          <p:cNvPr id="36" name="流程图: 过程 35"/>
          <p:cNvSpPr/>
          <p:nvPr/>
        </p:nvSpPr>
        <p:spPr>
          <a:xfrm>
            <a:off x="2852908" y="4176000"/>
            <a:ext cx="3438184" cy="549160"/>
          </a:xfrm>
          <a:prstGeom prst="flowChart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到一号楼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806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的笔记本电脑上填写电子台账，领回审查材料后到一号楼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906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盖章</a:t>
            </a:r>
          </a:p>
        </p:txBody>
      </p:sp>
      <p:sp>
        <p:nvSpPr>
          <p:cNvPr id="39" name="矩形 38"/>
          <p:cNvSpPr/>
          <p:nvPr/>
        </p:nvSpPr>
        <p:spPr>
          <a:xfrm>
            <a:off x="143508" y="5934777"/>
            <a:ext cx="8856983" cy="721700"/>
          </a:xfrm>
          <a:prstGeom prst="rect">
            <a:avLst/>
          </a:prstGeom>
        </p:spPr>
        <p:txBody>
          <a:bodyPr wrap="square" tIns="180000" bIns="108000" anchor="ctr" anchorCtr="1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zh-CN" altLang="en-US" sz="2800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无须开非涉密证明的中文文章办理流程请参考英文文章</a:t>
            </a:r>
            <a:endParaRPr lang="en-US" altLang="zh-CN" sz="2800" b="1" dirty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831999" y="3312000"/>
            <a:ext cx="31684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16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即放入一号楼</a:t>
            </a:r>
            <a:r>
              <a:rPr lang="en-US" altLang="zh-CN" sz="16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806</a:t>
            </a:r>
            <a:r>
              <a:rPr lang="zh-CN" altLang="en-US" sz="1600" b="1" dirty="0" smtClean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门口“需创融处及所领导签字材料”的盒子后，等候创融处工作群的通知</a:t>
            </a:r>
            <a:endParaRPr lang="zh-CN" altLang="en-US" sz="1600" b="1" dirty="0">
              <a:solidFill>
                <a:srgbClr val="C000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4" name="右箭头 33"/>
          <p:cNvSpPr/>
          <p:nvPr/>
        </p:nvSpPr>
        <p:spPr>
          <a:xfrm flipH="1">
            <a:off x="5186272" y="3636000"/>
            <a:ext cx="618728" cy="1800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流程图: 过程 34"/>
          <p:cNvSpPr/>
          <p:nvPr/>
        </p:nvSpPr>
        <p:spPr>
          <a:xfrm>
            <a:off x="2627784" y="4968000"/>
            <a:ext cx="3888432" cy="458060"/>
          </a:xfrm>
          <a:prstGeom prst="flowChartProcess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zh-CN" altLang="en-US" sz="1400" b="1" dirty="0" smtClean="0">
                <a:solidFill>
                  <a:schemeClr val="tx1"/>
                </a:solidFill>
              </a:rPr>
              <a:t>审查</a:t>
            </a:r>
            <a:r>
              <a:rPr lang="zh-CN" altLang="en-US" sz="1400" b="1" dirty="0">
                <a:solidFill>
                  <a:schemeClr val="tx1"/>
                </a:solidFill>
              </a:rPr>
              <a:t>表及稿件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交所属部门</a:t>
            </a:r>
            <a:r>
              <a:rPr lang="zh-CN" altLang="en-US" sz="1400" b="1" dirty="0">
                <a:solidFill>
                  <a:schemeClr val="tx1"/>
                </a:solidFill>
              </a:rPr>
              <a:t>（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LTO-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吴泽文、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OMG-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李淑、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LMB-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诸晗宁、</a:t>
            </a:r>
            <a:r>
              <a:rPr lang="zh-CN" altLang="en-US" sz="1400" b="1" dirty="0">
                <a:solidFill>
                  <a:schemeClr val="tx1"/>
                </a:solidFill>
              </a:rPr>
              <a:t>工程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中心</a:t>
            </a:r>
            <a:r>
              <a:rPr lang="en-US" altLang="zh-CN" sz="1400" b="1" dirty="0" smtClean="0">
                <a:solidFill>
                  <a:schemeClr val="tx1"/>
                </a:solidFill>
              </a:rPr>
              <a:t>-</a:t>
            </a:r>
            <a:r>
              <a:rPr lang="zh-CN" altLang="en-US" sz="1400" b="1" dirty="0" smtClean="0">
                <a:solidFill>
                  <a:schemeClr val="tx1"/>
                </a:solidFill>
              </a:rPr>
              <a:t>周炎武）存档</a:t>
            </a:r>
            <a:endParaRPr lang="en-US" altLang="zh-CN" sz="1400" b="1" dirty="0">
              <a:solidFill>
                <a:schemeClr val="tx1"/>
              </a:solidFill>
            </a:endParaRPr>
          </a:p>
        </p:txBody>
      </p:sp>
      <p:sp>
        <p:nvSpPr>
          <p:cNvPr id="40" name="流程图: 终止 39"/>
          <p:cNvSpPr/>
          <p:nvPr/>
        </p:nvSpPr>
        <p:spPr>
          <a:xfrm>
            <a:off x="4039864" y="5724000"/>
            <a:ext cx="1064271" cy="360000"/>
          </a:xfrm>
          <a:prstGeom prst="flowChartTerminator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办理</a:t>
            </a:r>
            <a:r>
              <a:rPr lang="zh-CN" altLang="en-US" sz="1400" b="1" dirty="0">
                <a:solidFill>
                  <a:schemeClr val="tx1"/>
                </a:solidFill>
              </a:rPr>
              <a:t>结束</a:t>
            </a:r>
            <a:endParaRPr lang="zh-CN" altLang="en-US" sz="1400" b="1" dirty="0" smtClean="0">
              <a:solidFill>
                <a:schemeClr val="tx1"/>
              </a:solidFill>
            </a:endParaRPr>
          </a:p>
        </p:txBody>
      </p:sp>
      <p:cxnSp>
        <p:nvCxnSpPr>
          <p:cNvPr id="41" name="直接箭头连接符 40"/>
          <p:cNvCxnSpPr/>
          <p:nvPr/>
        </p:nvCxnSpPr>
        <p:spPr>
          <a:xfrm>
            <a:off x="4564742" y="5426060"/>
            <a:ext cx="0" cy="274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231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677</Words>
  <Application>Microsoft Office PowerPoint</Application>
  <PresentationFormat>全屏显示(4:3)</PresentationFormat>
  <Paragraphs>63</Paragraphs>
  <Slides>4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主题​​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unknown</dc:creator>
  <cp:lastModifiedBy>邓奕</cp:lastModifiedBy>
  <cp:revision>20</cp:revision>
  <dcterms:created xsi:type="dcterms:W3CDTF">2019-03-01T07:44:28Z</dcterms:created>
  <dcterms:modified xsi:type="dcterms:W3CDTF">2020-03-23T02:24:10Z</dcterms:modified>
</cp:coreProperties>
</file>